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66" r:id="rId5"/>
    <p:sldId id="257" r:id="rId6"/>
    <p:sldId id="258" r:id="rId7"/>
    <p:sldId id="262" r:id="rId8"/>
    <p:sldId id="259" r:id="rId9"/>
    <p:sldId id="263" r:id="rId10"/>
    <p:sldId id="260" r:id="rId11"/>
    <p:sldId id="264" r:id="rId12"/>
    <p:sldId id="261" r:id="rId13"/>
    <p:sldId id="265" r:id="rId1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874" y="-1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9DFC-B47E-4BF7-841C-05A48AE50D9C}" type="datetimeFigureOut">
              <a:rPr lang="pt-PT" smtClean="0"/>
              <a:t>07/05/2022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5AD-13AB-4284-9F5F-4919C2E6E0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950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9DFC-B47E-4BF7-841C-05A48AE50D9C}" type="datetimeFigureOut">
              <a:rPr lang="pt-PT" smtClean="0"/>
              <a:t>07/05/2022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5AD-13AB-4284-9F5F-4919C2E6E0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526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9DFC-B47E-4BF7-841C-05A48AE50D9C}" type="datetimeFigureOut">
              <a:rPr lang="pt-PT" smtClean="0"/>
              <a:t>07/05/2022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5AD-13AB-4284-9F5F-4919C2E6E0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70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9DFC-B47E-4BF7-841C-05A48AE50D9C}" type="datetimeFigureOut">
              <a:rPr lang="pt-PT" smtClean="0"/>
              <a:t>07/05/2022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5AD-13AB-4284-9F5F-4919C2E6E0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953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9DFC-B47E-4BF7-841C-05A48AE50D9C}" type="datetimeFigureOut">
              <a:rPr lang="pt-PT" smtClean="0"/>
              <a:t>07/05/2022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5AD-13AB-4284-9F5F-4919C2E6E0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334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9DFC-B47E-4BF7-841C-05A48AE50D9C}" type="datetimeFigureOut">
              <a:rPr lang="pt-PT" smtClean="0"/>
              <a:t>07/05/2022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5AD-13AB-4284-9F5F-4919C2E6E0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716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9DFC-B47E-4BF7-841C-05A48AE50D9C}" type="datetimeFigureOut">
              <a:rPr lang="pt-PT" smtClean="0"/>
              <a:t>07/05/2022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5AD-13AB-4284-9F5F-4919C2E6E0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177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9DFC-B47E-4BF7-841C-05A48AE50D9C}" type="datetimeFigureOut">
              <a:rPr lang="pt-PT" smtClean="0"/>
              <a:t>07/05/2022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5AD-13AB-4284-9F5F-4919C2E6E0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03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9DFC-B47E-4BF7-841C-05A48AE50D9C}" type="datetimeFigureOut">
              <a:rPr lang="pt-PT" smtClean="0"/>
              <a:t>07/05/2022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5AD-13AB-4284-9F5F-4919C2E6E0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293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9DFC-B47E-4BF7-841C-05A48AE50D9C}" type="datetimeFigureOut">
              <a:rPr lang="pt-PT" smtClean="0"/>
              <a:t>07/05/2022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5AD-13AB-4284-9F5F-4919C2E6E0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684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9DFC-B47E-4BF7-841C-05A48AE50D9C}" type="datetimeFigureOut">
              <a:rPr lang="pt-PT" smtClean="0"/>
              <a:t>07/05/2022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25AD-13AB-4284-9F5F-4919C2E6E0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295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D9DFC-B47E-4BF7-841C-05A48AE50D9C}" type="datetimeFigureOut">
              <a:rPr lang="pt-PT" smtClean="0"/>
              <a:t>07/05/2022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725AD-13AB-4284-9F5F-4919C2E6E0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045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DesignPage.aspx?lang=pt-PT&amp;origin=OfficeDotCom&amp;route=Start&amp;fsw=0#FormId=TB9FqppzEk-617HZdi-oyiWbW5MRPwdBjETk7kwVip1UQkFOTlcxTkdRU0FBRDIwWkk0MVFWWEkwQSQlQCN0PWc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ll in Moderation: The Power of Exercise and Diet Choices - NFCR Blog">
            <a:extLst>
              <a:ext uri="{FF2B5EF4-FFF2-40B4-BE49-F238E27FC236}">
                <a16:creationId xmlns:a16="http://schemas.microsoft.com/office/drawing/2014/main" id="{F90C30C4-4A6E-F801-0F73-23E9D5891E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" r="23585" b="8997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Survey of Dietary and Exercise Habits</a:t>
            </a:r>
            <a:endParaRPr lang="pt-PT" sz="480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PT" sz="900" dirty="0">
                <a:hlinkClick r:id="rId3"/>
              </a:rPr>
              <a:t>https://forms.office.com/Pages/DesignPage.aspx?lang=pt-PT&amp;origin=OfficeDotCom&amp;route=Start&amp;fsw=0#FormId=TB9FqppzEk-617HZdi-oyiWbW5MRPwdBjETk7kwVip1UQkFOTlcxTkdRU0FBRDIwWkk0MVFWWEkwQSQlQCN0PWcu</a:t>
            </a:r>
            <a:endParaRPr lang="pt-PT" sz="900" dirty="0"/>
          </a:p>
          <a:p>
            <a:pPr>
              <a:lnSpc>
                <a:spcPct val="90000"/>
              </a:lnSpc>
            </a:pPr>
            <a:endParaRPr lang="pt-PT" sz="900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094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b="0" i="0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How often do you eat whole or canned fruit? (1 piece OR 1/2 cup canned)</a:t>
            </a:r>
            <a:endParaRPr lang="en-US" sz="27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C8557C89-7BA0-D7A6-C4C5-2C07A1870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517"/>
          <a:stretch/>
        </p:blipFill>
        <p:spPr>
          <a:xfrm>
            <a:off x="643467" y="2132539"/>
            <a:ext cx="10905066" cy="259292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4F0A3C6-92D1-ED58-616F-374E89977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2276871"/>
            <a:ext cx="3240360" cy="2331075"/>
          </a:xfrm>
          <a:prstGeom prst="rect">
            <a:avLst/>
          </a:prstGeom>
        </p:spPr>
      </p:pic>
      <p:pic>
        <p:nvPicPr>
          <p:cNvPr id="11" name="Marcador de Posição de Conteúdo 4">
            <a:extLst>
              <a:ext uri="{FF2B5EF4-FFF2-40B4-BE49-F238E27FC236}">
                <a16:creationId xmlns:a16="http://schemas.microsoft.com/office/drawing/2014/main" id="{45DE56DF-0814-F470-BD67-15D96A89AE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76" t="24517" r="60642"/>
          <a:stretch/>
        </p:blipFill>
        <p:spPr>
          <a:xfrm>
            <a:off x="4774600" y="2155771"/>
            <a:ext cx="576064" cy="259292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C0D9C66-0AFA-7AAE-EDBD-FCB2579333DE}"/>
              </a:ext>
            </a:extLst>
          </p:cNvPr>
          <p:cNvSpPr txBox="1"/>
          <p:nvPr/>
        </p:nvSpPr>
        <p:spPr>
          <a:xfrm>
            <a:off x="2614360" y="1845140"/>
            <a:ext cx="2160240" cy="4317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7488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0" i="0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How often do you exercise?</a:t>
            </a:r>
            <a:endParaRPr lang="en-US" sz="54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07CCB93C-FDA5-70A5-AF23-0A9DA69ED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235"/>
          <a:stretch/>
        </p:blipFill>
        <p:spPr>
          <a:xfrm>
            <a:off x="346001" y="2752288"/>
            <a:ext cx="11496821" cy="279358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357E2EA-E941-96B9-3085-0FFD55196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3437736"/>
            <a:ext cx="3333950" cy="1431424"/>
          </a:xfrm>
          <a:prstGeom prst="rect">
            <a:avLst/>
          </a:prstGeom>
        </p:spPr>
      </p:pic>
      <p:pic>
        <p:nvPicPr>
          <p:cNvPr id="15" name="Marcador de Posição de Conteúdo 4">
            <a:extLst>
              <a:ext uri="{FF2B5EF4-FFF2-40B4-BE49-F238E27FC236}">
                <a16:creationId xmlns:a16="http://schemas.microsoft.com/office/drawing/2014/main" id="{B2603D15-F402-859C-FFE3-FB53AEEFFF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83" t="25235" r="61333"/>
          <a:stretch/>
        </p:blipFill>
        <p:spPr>
          <a:xfrm>
            <a:off x="4472372" y="2785287"/>
            <a:ext cx="531912" cy="294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62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What type of exercise do you usually do?</a:t>
            </a:r>
            <a:endParaRPr lang="en-US" sz="5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ED8B7B47-93E5-E1B1-462D-257506093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86"/>
          <a:stretch/>
        </p:blipFill>
        <p:spPr>
          <a:xfrm>
            <a:off x="461643" y="2636912"/>
            <a:ext cx="11008809" cy="387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21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2B636-CBA6-3012-77CE-E68F131C0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3" y="291090"/>
            <a:ext cx="10730406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Conclusion …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9447F93-A22D-253D-C4F3-6D9E903FB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5726"/>
            <a:ext cx="10515599" cy="10851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We are not on the right highway for health…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170E346-B98B-43A6-A4DA-D36FF6328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Home | Health y Highway">
            <a:extLst>
              <a:ext uri="{FF2B5EF4-FFF2-40B4-BE49-F238E27FC236}">
                <a16:creationId xmlns:a16="http://schemas.microsoft.com/office/drawing/2014/main" id="{02DC26DA-5A2C-10FE-1CF7-DB6BB3432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8948" y="3422248"/>
            <a:ext cx="7994104" cy="237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43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7CFE75F-6390-4A13-A32B-2AA295CCA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1A473E-1A3D-E6A0-F7C7-1269CFB3F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300" b="1">
                <a:solidFill>
                  <a:schemeClr val="bg1"/>
                </a:solidFill>
                <a:effectLst/>
              </a:rPr>
              <a:t>ERASMUS – KA229-18F483D3 “</a:t>
            </a:r>
            <a:r>
              <a:rPr lang="en-US" sz="4300" b="1" i="1">
                <a:solidFill>
                  <a:schemeClr val="bg1"/>
                </a:solidFill>
                <a:effectLst/>
              </a:rPr>
              <a:t>Food for Thought</a:t>
            </a:r>
            <a:r>
              <a:rPr lang="en-US" sz="4300" b="1">
                <a:solidFill>
                  <a:schemeClr val="bg1"/>
                </a:solidFill>
                <a:effectLst/>
              </a:rPr>
              <a:t>”</a:t>
            </a:r>
            <a:endParaRPr lang="en-US" sz="430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19ADB5C-4D86-0A1D-825C-1835C5A11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640" y="5075567"/>
            <a:ext cx="3506264" cy="135555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Health and Nutrition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440F7187-7521-95E8-9753-5F54C8C6B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8842" y="442787"/>
            <a:ext cx="2135695" cy="3272796"/>
          </a:xfrm>
          <a:custGeom>
            <a:avLst/>
            <a:gdLst/>
            <a:ahLst/>
            <a:cxnLst/>
            <a:rect l="l" t="t" r="r" b="b"/>
            <a:pathLst>
              <a:path w="2619375" h="1860000">
                <a:moveTo>
                  <a:pt x="0" y="0"/>
                </a:moveTo>
                <a:lnTo>
                  <a:pt x="2619375" y="0"/>
                </a:lnTo>
                <a:lnTo>
                  <a:pt x="2619375" y="1860000"/>
                </a:lnTo>
                <a:lnTo>
                  <a:pt x="0" y="1860000"/>
                </a:lnTo>
                <a:close/>
              </a:path>
            </a:pathLst>
          </a:custGeom>
          <a:noFill/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7FA7588-6BDF-53F9-8411-78D63E33E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182" y="1988840"/>
            <a:ext cx="2742474" cy="3056232"/>
          </a:xfrm>
          <a:custGeom>
            <a:avLst/>
            <a:gdLst/>
            <a:ahLst/>
            <a:cxnLst/>
            <a:rect l="l" t="t" r="r" b="b"/>
            <a:pathLst>
              <a:path w="2619375" h="1860000">
                <a:moveTo>
                  <a:pt x="0" y="0"/>
                </a:moveTo>
                <a:lnTo>
                  <a:pt x="2619375" y="0"/>
                </a:lnTo>
                <a:lnTo>
                  <a:pt x="2619375" y="1860000"/>
                </a:lnTo>
                <a:lnTo>
                  <a:pt x="0" y="1860000"/>
                </a:lnTo>
                <a:close/>
              </a:path>
            </a:pathLst>
          </a:custGeom>
          <a:noFill/>
        </p:spPr>
      </p:pic>
      <p:pic>
        <p:nvPicPr>
          <p:cNvPr id="5" name="Imagem 4" descr="logoerasmus mica">
            <a:extLst>
              <a:ext uri="{FF2B5EF4-FFF2-40B4-BE49-F238E27FC236}">
                <a16:creationId xmlns:a16="http://schemas.microsoft.com/office/drawing/2014/main" id="{D5E2D16A-EF61-D729-8AFB-1D00B957B0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1945" y="4193202"/>
            <a:ext cx="2619375" cy="739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635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8FF6E2-1FEF-AE56-17BC-77D1268F4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PT" sz="3700" dirty="0" err="1">
                <a:solidFill>
                  <a:srgbClr val="002060"/>
                </a:solidFill>
              </a:rPr>
              <a:t>Nutrition</a:t>
            </a:r>
            <a:r>
              <a:rPr lang="pt-PT" sz="3700" dirty="0">
                <a:solidFill>
                  <a:srgbClr val="002060"/>
                </a:solidFill>
              </a:rPr>
              <a:t> </a:t>
            </a:r>
            <a:r>
              <a:rPr lang="pt-PT" sz="3700" dirty="0" err="1">
                <a:solidFill>
                  <a:srgbClr val="002060"/>
                </a:solidFill>
              </a:rPr>
              <a:t>and</a:t>
            </a:r>
            <a:r>
              <a:rPr lang="pt-PT" sz="3700" dirty="0">
                <a:solidFill>
                  <a:srgbClr val="002060"/>
                </a:solidFill>
              </a:rPr>
              <a:t> </a:t>
            </a:r>
            <a:r>
              <a:rPr lang="pt-PT" sz="3700" dirty="0" err="1">
                <a:solidFill>
                  <a:srgbClr val="002060"/>
                </a:solidFill>
              </a:rPr>
              <a:t>exercise</a:t>
            </a:r>
            <a:r>
              <a:rPr lang="pt-PT" sz="3700" dirty="0">
                <a:solidFill>
                  <a:srgbClr val="002060"/>
                </a:solidFill>
              </a:rPr>
              <a:t> </a:t>
            </a:r>
            <a:r>
              <a:rPr lang="pt-PT" sz="3700" dirty="0" err="1">
                <a:solidFill>
                  <a:srgbClr val="002060"/>
                </a:solidFill>
              </a:rPr>
              <a:t>guidelines</a:t>
            </a:r>
            <a:r>
              <a:rPr lang="pt-PT" sz="3700" dirty="0">
                <a:solidFill>
                  <a:srgbClr val="002060"/>
                </a:solidFill>
              </a:rPr>
              <a:t> to </a:t>
            </a:r>
            <a:r>
              <a:rPr lang="pt-PT" sz="3700" dirty="0" err="1">
                <a:solidFill>
                  <a:srgbClr val="002060"/>
                </a:solidFill>
              </a:rPr>
              <a:t>reduce</a:t>
            </a:r>
            <a:r>
              <a:rPr lang="pt-PT" sz="3700" dirty="0">
                <a:solidFill>
                  <a:srgbClr val="002060"/>
                </a:solidFill>
              </a:rPr>
              <a:t> </a:t>
            </a:r>
            <a:r>
              <a:rPr lang="pt-PT" sz="3700" dirty="0" err="1">
                <a:solidFill>
                  <a:srgbClr val="002060"/>
                </a:solidFill>
              </a:rPr>
              <a:t>chronic</a:t>
            </a:r>
            <a:r>
              <a:rPr lang="pt-PT" sz="3700" dirty="0">
                <a:solidFill>
                  <a:srgbClr val="002060"/>
                </a:solidFill>
              </a:rPr>
              <a:t> </a:t>
            </a:r>
            <a:r>
              <a:rPr lang="pt-PT" sz="3700" dirty="0" err="1">
                <a:solidFill>
                  <a:srgbClr val="002060"/>
                </a:solidFill>
              </a:rPr>
              <a:t>disease</a:t>
            </a:r>
            <a:r>
              <a:rPr lang="pt-PT" sz="3700" dirty="0">
                <a:solidFill>
                  <a:srgbClr val="002060"/>
                </a:solidFill>
              </a:rPr>
              <a:t>: </a:t>
            </a:r>
            <a:r>
              <a:rPr lang="pt-PT" sz="3700" dirty="0" err="1">
                <a:solidFill>
                  <a:srgbClr val="002060"/>
                </a:solidFill>
              </a:rPr>
              <a:t>diets</a:t>
            </a:r>
            <a:r>
              <a:rPr lang="pt-PT" sz="3700" dirty="0">
                <a:solidFill>
                  <a:srgbClr val="002060"/>
                </a:solidFill>
              </a:rPr>
              <a:t> …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5ED195C-357A-4576-A77E-8FE2D87F7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9">
            <a:extLst>
              <a:ext uri="{FF2B5EF4-FFF2-40B4-BE49-F238E27FC236}">
                <a16:creationId xmlns:a16="http://schemas.microsoft.com/office/drawing/2014/main" id="{D52963C7-62FD-4B55-A688-FA0FE912E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4C2DDF8-599A-F955-3BED-C8A286F69F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13901"/>
          <a:stretch/>
        </p:blipFill>
        <p:spPr>
          <a:xfrm>
            <a:off x="804672" y="2605107"/>
            <a:ext cx="3026664" cy="1589689"/>
          </a:xfrm>
          <a:prstGeom prst="rect">
            <a:avLst/>
          </a:prstGeom>
        </p:spPr>
      </p:pic>
      <p:pic>
        <p:nvPicPr>
          <p:cNvPr id="2060" name="Picture 12" descr="Stroke: Causes and Risk Factors">
            <a:extLst>
              <a:ext uri="{FF2B5EF4-FFF2-40B4-BE49-F238E27FC236}">
                <a16:creationId xmlns:a16="http://schemas.microsoft.com/office/drawing/2014/main" id="{4ACA8655-D46F-133E-7243-22EF52F616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4" r="4" b="9273"/>
          <a:stretch/>
        </p:blipFill>
        <p:spPr bwMode="auto">
          <a:xfrm>
            <a:off x="786147" y="4437112"/>
            <a:ext cx="3026665" cy="158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F6F1452-FEB6-3035-1856-E895618050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" b="20318"/>
          <a:stretch/>
        </p:blipFill>
        <p:spPr>
          <a:xfrm>
            <a:off x="804672" y="851068"/>
            <a:ext cx="3026664" cy="1603857"/>
          </a:xfrm>
          <a:prstGeom prst="rect">
            <a:avLst/>
          </a:prstGeom>
          <a:effectLst/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A7FF8D7-43BF-9AC6-6F2E-28F6995F4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PT" sz="2800" dirty="0" err="1">
                <a:solidFill>
                  <a:srgbClr val="002060"/>
                </a:solidFill>
              </a:rPr>
              <a:t>low</a:t>
            </a:r>
            <a:r>
              <a:rPr lang="pt-PT" sz="2800" dirty="0">
                <a:solidFill>
                  <a:srgbClr val="002060"/>
                </a:solidFill>
              </a:rPr>
              <a:t> in </a:t>
            </a:r>
            <a:r>
              <a:rPr lang="pt-PT" sz="2800" dirty="0" err="1">
                <a:solidFill>
                  <a:srgbClr val="002060"/>
                </a:solidFill>
              </a:rPr>
              <a:t>fat</a:t>
            </a:r>
            <a:r>
              <a:rPr lang="pt-PT" sz="2800" dirty="0">
                <a:solidFill>
                  <a:srgbClr val="002060"/>
                </a:solidFill>
              </a:rPr>
              <a:t>, </a:t>
            </a:r>
            <a:r>
              <a:rPr lang="pt-PT" sz="2800" dirty="0" err="1">
                <a:solidFill>
                  <a:srgbClr val="002060"/>
                </a:solidFill>
              </a:rPr>
              <a:t>sodium</a:t>
            </a:r>
            <a:r>
              <a:rPr lang="pt-PT" sz="2800" dirty="0">
                <a:solidFill>
                  <a:srgbClr val="002060"/>
                </a:solidFill>
              </a:rPr>
              <a:t> </a:t>
            </a:r>
            <a:r>
              <a:rPr lang="pt-PT" sz="2800" dirty="0" err="1">
                <a:solidFill>
                  <a:srgbClr val="002060"/>
                </a:solidFill>
              </a:rPr>
              <a:t>and</a:t>
            </a:r>
            <a:r>
              <a:rPr lang="pt-PT" sz="2800" dirty="0">
                <a:solidFill>
                  <a:srgbClr val="002060"/>
                </a:solidFill>
              </a:rPr>
              <a:t> sugar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PT" sz="2800" dirty="0" err="1">
                <a:solidFill>
                  <a:srgbClr val="002060"/>
                </a:solidFill>
              </a:rPr>
              <a:t>high</a:t>
            </a:r>
            <a:r>
              <a:rPr lang="pt-PT" sz="2800" dirty="0">
                <a:solidFill>
                  <a:srgbClr val="002060"/>
                </a:solidFill>
              </a:rPr>
              <a:t> in </a:t>
            </a:r>
            <a:r>
              <a:rPr lang="pt-PT" sz="2800" dirty="0" err="1">
                <a:solidFill>
                  <a:srgbClr val="002060"/>
                </a:solidFill>
              </a:rPr>
              <a:t>fruits</a:t>
            </a:r>
            <a:r>
              <a:rPr lang="pt-PT" sz="2800" dirty="0">
                <a:solidFill>
                  <a:srgbClr val="002060"/>
                </a:solidFill>
              </a:rPr>
              <a:t> </a:t>
            </a:r>
            <a:r>
              <a:rPr lang="pt-PT" sz="2800" dirty="0" err="1">
                <a:solidFill>
                  <a:srgbClr val="002060"/>
                </a:solidFill>
              </a:rPr>
              <a:t>and</a:t>
            </a:r>
            <a:r>
              <a:rPr lang="pt-PT" sz="2800" dirty="0">
                <a:solidFill>
                  <a:srgbClr val="002060"/>
                </a:solidFill>
              </a:rPr>
              <a:t> </a:t>
            </a:r>
            <a:r>
              <a:rPr lang="pt-PT" sz="2800" dirty="0" err="1">
                <a:solidFill>
                  <a:srgbClr val="002060"/>
                </a:solidFill>
              </a:rPr>
              <a:t>vegetables</a:t>
            </a:r>
            <a:r>
              <a:rPr lang="pt-PT" sz="28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6457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20E067-FF25-F3DD-D12B-B53CFCC0D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Recommended</a:t>
            </a:r>
            <a:r>
              <a:rPr lang="pt-PT" dirty="0"/>
              <a:t> </a:t>
            </a:r>
            <a:r>
              <a:rPr lang="pt-PT" dirty="0" err="1"/>
              <a:t>intake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… … per </a:t>
            </a:r>
            <a:r>
              <a:rPr lang="pt-PT" dirty="0" err="1"/>
              <a:t>day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3C0612F-F7FD-55F2-0BDF-569C60F3A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Fat = &lt;30% total amount of calories </a:t>
            </a:r>
          </a:p>
          <a:p>
            <a:r>
              <a:rPr lang="en-GB" dirty="0" err="1"/>
              <a:t>Fibers</a:t>
            </a:r>
            <a:r>
              <a:rPr lang="en-GB" dirty="0"/>
              <a:t> = 25g ()/38g()</a:t>
            </a:r>
          </a:p>
          <a:p>
            <a:r>
              <a:rPr lang="en-GB" dirty="0"/>
              <a:t>Fruit and vegetables = 400g (5 X 80g)</a:t>
            </a:r>
          </a:p>
          <a:p>
            <a:r>
              <a:rPr lang="en-GB" dirty="0"/>
              <a:t>Added sugar = &lt;30g </a:t>
            </a:r>
          </a:p>
          <a:p>
            <a:r>
              <a:rPr lang="en-GB" dirty="0"/>
              <a:t>Sodium = &lt; 2,3mg</a:t>
            </a:r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51966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0" i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How often do you drink regular soda or other sugary beverages?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Marcador de Posição de Conteúdo 7">
            <a:extLst>
              <a:ext uri="{FF2B5EF4-FFF2-40B4-BE49-F238E27FC236}">
                <a16:creationId xmlns:a16="http://schemas.microsoft.com/office/drawing/2014/main" id="{F4C332D5-7F4E-5800-D4DD-004AAE7B8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072991"/>
            <a:ext cx="10905066" cy="359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7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0" i="0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What type of milk/yogurt do you consume?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83E48D0E-F6D2-7A88-F015-E02275432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453"/>
          <a:stretch/>
        </p:blipFill>
        <p:spPr>
          <a:xfrm>
            <a:off x="643467" y="2609121"/>
            <a:ext cx="10905066" cy="252641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233394D-549C-CC74-9F8D-8CB7FDDA9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2936222"/>
            <a:ext cx="5760640" cy="1872208"/>
          </a:xfrm>
          <a:prstGeom prst="rect">
            <a:avLst/>
          </a:prstGeom>
        </p:spPr>
      </p:pic>
      <p:pic>
        <p:nvPicPr>
          <p:cNvPr id="12" name="Marcador de Posição de Conteúdo 4">
            <a:extLst>
              <a:ext uri="{FF2B5EF4-FFF2-40B4-BE49-F238E27FC236}">
                <a16:creationId xmlns:a16="http://schemas.microsoft.com/office/drawing/2014/main" id="{D58A944B-85FB-4C47-5A3F-561E1517A4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96" t="26453" r="61302"/>
          <a:stretch/>
        </p:blipFill>
        <p:spPr>
          <a:xfrm>
            <a:off x="7248128" y="2609121"/>
            <a:ext cx="360040" cy="252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67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700" b="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How often do you eat lean meat (lean beef, chicken, turkey, fish)?</a:t>
            </a:r>
            <a:endParaRPr lang="en-US" sz="3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4C3FD5FA-F943-423B-08A6-5B991CA08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846"/>
          <a:stretch/>
        </p:blipFill>
        <p:spPr>
          <a:xfrm>
            <a:off x="432225" y="2911397"/>
            <a:ext cx="11327549" cy="256195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899A586-F454-D6B8-4911-B034DAABF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3285843"/>
            <a:ext cx="3384376" cy="181306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A582A18-4935-0EE7-8771-7BD8012F66CE}"/>
              </a:ext>
            </a:extLst>
          </p:cNvPr>
          <p:cNvSpPr txBox="1"/>
          <p:nvPr/>
        </p:nvSpPr>
        <p:spPr>
          <a:xfrm>
            <a:off x="1760172" y="2636912"/>
            <a:ext cx="2304256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16" name="Marcador de Posição de Conteúdo 4">
            <a:extLst>
              <a:ext uri="{FF2B5EF4-FFF2-40B4-BE49-F238E27FC236}">
                <a16:creationId xmlns:a16="http://schemas.microsoft.com/office/drawing/2014/main" id="{85EDD421-87C0-E772-22D2-D977A0B91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2" t="25846" r="62788"/>
          <a:stretch/>
        </p:blipFill>
        <p:spPr>
          <a:xfrm>
            <a:off x="4583832" y="2937123"/>
            <a:ext cx="504056" cy="256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87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How often do you eat these types of meat: regular hamburger, bologna, salami, hot dogs, corned beef, spareribs, sausage, bacon, pastrami or liver?</a:t>
            </a:r>
            <a:endParaRPr lang="en-US" sz="2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9A117A35-FA29-1A0D-7748-E88C0B3F1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" t="33723" r="-13" b="511"/>
          <a:stretch/>
        </p:blipFill>
        <p:spPr>
          <a:xfrm>
            <a:off x="319265" y="2251734"/>
            <a:ext cx="11548872" cy="235453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6903B34-57D1-2C14-0019-187A95F58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2538170"/>
            <a:ext cx="3384376" cy="1781660"/>
          </a:xfrm>
          <a:prstGeom prst="rect">
            <a:avLst/>
          </a:prstGeom>
        </p:spPr>
      </p:pic>
      <p:pic>
        <p:nvPicPr>
          <p:cNvPr id="11" name="Marcador de Posição de Conteúdo 4">
            <a:extLst>
              <a:ext uri="{FF2B5EF4-FFF2-40B4-BE49-F238E27FC236}">
                <a16:creationId xmlns:a16="http://schemas.microsoft.com/office/drawing/2014/main" id="{E9B68730-153C-E8C0-AA13-44ACFFF126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9" t="33723" r="65627" b="511"/>
          <a:stretch/>
        </p:blipFill>
        <p:spPr>
          <a:xfrm>
            <a:off x="4079776" y="2284044"/>
            <a:ext cx="504056" cy="235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89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How often do you eat vegetables? (1/2 cup cooked / 1 cup raw)</a:t>
            </a:r>
            <a:endParaRPr lang="en-US" sz="3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23D2116F-9FF7-D322-D2B4-532BFB5AB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200"/>
          <a:stretch/>
        </p:blipFill>
        <p:spPr>
          <a:xfrm>
            <a:off x="723900" y="2577920"/>
            <a:ext cx="10744200" cy="271236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5CA927F-518A-4A79-3409-EE5C2DEC2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2708920"/>
            <a:ext cx="3656200" cy="2304256"/>
          </a:xfrm>
          <a:prstGeom prst="rect">
            <a:avLst/>
          </a:prstGeom>
        </p:spPr>
      </p:pic>
      <p:pic>
        <p:nvPicPr>
          <p:cNvPr id="11" name="Marcador de Posição de Conteúdo 4">
            <a:extLst>
              <a:ext uri="{FF2B5EF4-FFF2-40B4-BE49-F238E27FC236}">
                <a16:creationId xmlns:a16="http://schemas.microsoft.com/office/drawing/2014/main" id="{8A8CE036-6818-1BB6-4CAB-C51821C15B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77" t="25200" r="59612"/>
          <a:stretch/>
        </p:blipFill>
        <p:spPr>
          <a:xfrm>
            <a:off x="5213424" y="2606480"/>
            <a:ext cx="559856" cy="271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604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Microsoft Office PowerPoint</Application>
  <PresentationFormat>Ecrã Panorâmico</PresentationFormat>
  <Paragraphs>23</Paragraphs>
  <Slides>13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Tema do Office</vt:lpstr>
      <vt:lpstr>Survey of Dietary and Exercise Habits</vt:lpstr>
      <vt:lpstr>ERASMUS – KA229-18F483D3 “Food for Thought”</vt:lpstr>
      <vt:lpstr>Nutrition and exercise guidelines to reduce chronic disease: diets …</vt:lpstr>
      <vt:lpstr>Recommended intake of… … per day</vt:lpstr>
      <vt:lpstr>How often do you drink regular soda or other sugary beverages?</vt:lpstr>
      <vt:lpstr>What type of milk/yogurt do you consume?</vt:lpstr>
      <vt:lpstr>How often do you eat lean meat (lean beef, chicken, turkey, fish)?</vt:lpstr>
      <vt:lpstr>How often do you eat these types of meat: regular hamburger, bologna, salami, hot dogs, corned beef, spareribs, sausage, bacon, pastrami or liver?</vt:lpstr>
      <vt:lpstr>How often do you eat vegetables? (1/2 cup cooked / 1 cup raw)</vt:lpstr>
      <vt:lpstr>How often do you eat whole or canned fruit? (1 piece OR 1/2 cup canned)</vt:lpstr>
      <vt:lpstr>How often do you exercise?</vt:lpstr>
      <vt:lpstr>What type of exercise do you usually do?</vt:lpstr>
      <vt:lpstr>Conclusion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of Dietary and Exercise Habits</dc:title>
  <dc:creator>Carla Maria Moutinho Vieira</dc:creator>
  <cp:lastModifiedBy>CARLA VIEIRA</cp:lastModifiedBy>
  <cp:revision>15</cp:revision>
  <dcterms:created xsi:type="dcterms:W3CDTF">2022-05-02T10:45:43Z</dcterms:created>
  <dcterms:modified xsi:type="dcterms:W3CDTF">2022-05-07T19:13:18Z</dcterms:modified>
</cp:coreProperties>
</file>